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49"/>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customXml" Target="../customXml/item3.xml"/><Relationship Id="rId55" Type="http://schemas.openxmlformats.org/officeDocument/2006/relationships/customXml" Target="../customXml/item2.xml"/><Relationship Id="rId54" Type="http://schemas.openxmlformats.org/officeDocument/2006/relationships/customXml" Target="../customXml/item1.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notesMaster" Target="notesMasters/notesMaster1.xml"/><Relationship Id="rId49" Type="http://schemas.openxmlformats.org/officeDocument/2006/relationships/handoutMaster" Target="handoutMasters/handoutMaster1.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&lt;Date&gt;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pPr marL="0" indent="0">
              <a:buNone/>
            </a:pPr>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pic>
        <p:nvPicPr>
          <p:cNvPr id="2" name="Picture 1" descr="image (41)"/>
          <p:cNvPicPr>
            <a:picLocks noChangeAspect="1"/>
          </p:cNvPicPr>
          <p:nvPr/>
        </p:nvPicPr>
        <p:blipFill>
          <a:blip r:embed="rId2"/>
          <a:stretch>
            <a:fillRect/>
          </a:stretch>
        </p:blipFill>
        <p:spPr>
          <a:xfrm>
            <a:off x="586105" y="1420495"/>
            <a:ext cx="10492740" cy="3399790"/>
          </a:xfrm>
          <a:prstGeom prst="rect">
            <a:avLst/>
          </a:prstGeom>
        </p:spPr>
      </p:pic>
      <p:sp>
        <p:nvSpPr>
          <p:cNvPr id="3" name="Text Box 2"/>
          <p:cNvSpPr txBox="1"/>
          <p:nvPr/>
        </p:nvSpPr>
        <p:spPr>
          <a:xfrm>
            <a:off x="1464945" y="5373370"/>
            <a:ext cx="7249795" cy="922020"/>
          </a:xfrm>
          <a:prstGeom prst="rect">
            <a:avLst/>
          </a:prstGeom>
          <a:noFill/>
        </p:spPr>
        <p:txBody>
          <a:bodyPr wrap="square" rtlCol="0" anchor="t">
            <a:spAutoFit/>
          </a:bodyPr>
          <a:p>
            <a:r>
              <a:rPr lang="en-US" altLang="en-GB"/>
              <a:t>https://github.com/MatildeCruzz/ibm-projects/blob/14285b7c5839c2f48604c3e3f4d6fd7b0f53b9ff/labs-jupyter-spacex-Data%20wrangling.ipynb</a:t>
            </a:r>
            <a:endParaRPr lang="en-US" alt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altLang="en-GB" sz="2200">
                <a:solidFill>
                  <a:schemeClr val="accent3">
                    <a:lumMod val="25000"/>
                  </a:schemeClr>
                </a:solidFill>
                <a:latin typeface="Abadi" panose="020B0604020104020204" pitchFamily="34" charset="0"/>
                <a:sym typeface="+mn-ea"/>
              </a:rPr>
              <a:t>For analysis, I used Seaborn’s catplot with the class as the hue to visualize various data points. For categorical data like orbit type, I used bar plots, while the success rate over time was visualized as a line chart for clearer interpretation.</a:t>
            </a:r>
            <a:endParaRPr lang="en-US" altLang="en-GB" sz="2200">
              <a:solidFill>
                <a:schemeClr val="accent3">
                  <a:lumMod val="25000"/>
                </a:schemeClr>
              </a:solidFill>
              <a:latin typeface="Abadi" panose="020B0604020104020204" pitchFamily="34" charset="0"/>
            </a:endParaRPr>
          </a:p>
          <a:p>
            <a:r>
              <a:rPr lang="en-US" altLang="en-GB"/>
              <a:t>https://github.com/MatildeCruzz/ibm-projects/blob/8d5fbea22dba112d8760c639ad56e96e3f306c82/edadataviz%20(1).ipynb</a:t>
            </a:r>
            <a:endParaRPr lang="en-US" altLang="en-GB"/>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80490"/>
            <a:ext cx="9745589" cy="4351338"/>
          </a:xfrm>
          <a:prstGeom prst="rect">
            <a:avLst/>
          </a:prstGeom>
        </p:spPr>
        <p:txBody>
          <a:bodyPr lIns="91440" tIns="45720" rIns="91440" bIns="45720" anchor="t"/>
          <a:lstStyle/>
          <a:p>
            <a:pPr>
              <a:lnSpc>
                <a:spcPct val="100000"/>
              </a:lnSpc>
              <a:spcBef>
                <a:spcPts val="1400"/>
              </a:spcBef>
            </a:pPr>
            <a:r>
              <a:rPr lang="en-US" altLang="en-GB" sz="1400">
                <a:solidFill>
                  <a:schemeClr val="accent3">
                    <a:lumMod val="25000"/>
                  </a:schemeClr>
                </a:solidFill>
                <a:latin typeface="Abadi" panose="020B0604020104020204" pitchFamily="34" charset="0"/>
              </a:rPr>
              <a:t>I performed the following analyses on the dataset:</a:t>
            </a:r>
            <a:endParaRPr lang="en-US" altLang="en-GB" sz="1400">
              <a:solidFill>
                <a:schemeClr val="accent3">
                  <a:lumMod val="25000"/>
                </a:schemeClr>
              </a:solidFill>
              <a:latin typeface="Abadi" panose="020B0604020104020204" pitchFamily="34" charset="0"/>
            </a:endParaRPr>
          </a:p>
          <a:p>
            <a:pPr>
              <a:lnSpc>
                <a:spcPct val="100000"/>
              </a:lnSpc>
              <a:spcBef>
                <a:spcPts val="1400"/>
              </a:spcBef>
            </a:pPr>
            <a:r>
              <a:rPr lang="en-US" altLang="en-GB" sz="1400">
                <a:solidFill>
                  <a:schemeClr val="accent3">
                    <a:lumMod val="25000"/>
                  </a:schemeClr>
                </a:solidFill>
                <a:latin typeface="Abadi" panose="020B0604020104020204" pitchFamily="34" charset="0"/>
              </a:rPr>
              <a:t>Listed all unique launch sites used for Falcon 9 launches.</a:t>
            </a:r>
            <a:endParaRPr lang="en-US" altLang="en-GB" sz="1400">
              <a:solidFill>
                <a:schemeClr val="accent3">
                  <a:lumMod val="25000"/>
                </a:schemeClr>
              </a:solidFill>
              <a:latin typeface="Abadi" panose="020B0604020104020204" pitchFamily="34" charset="0"/>
            </a:endParaRPr>
          </a:p>
          <a:p>
            <a:pPr>
              <a:lnSpc>
                <a:spcPct val="100000"/>
              </a:lnSpc>
              <a:spcBef>
                <a:spcPts val="1400"/>
              </a:spcBef>
            </a:pPr>
            <a:r>
              <a:rPr lang="en-US" altLang="en-GB" sz="1400">
                <a:solidFill>
                  <a:schemeClr val="accent3">
                    <a:lumMod val="25000"/>
                  </a:schemeClr>
                </a:solidFill>
                <a:latin typeface="Abadi" panose="020B0604020104020204" pitchFamily="34" charset="0"/>
              </a:rPr>
              <a:t>Displayed five records for launches from sites starting with ‘CCA’ (e.g., Cape Canaveral).</a:t>
            </a:r>
            <a:endParaRPr lang="en-US" altLang="en-GB" sz="1400">
              <a:solidFill>
                <a:schemeClr val="accent3">
                  <a:lumMod val="25000"/>
                </a:schemeClr>
              </a:solidFill>
              <a:latin typeface="Abadi" panose="020B0604020104020204" pitchFamily="34" charset="0"/>
            </a:endParaRPr>
          </a:p>
          <a:p>
            <a:pPr>
              <a:lnSpc>
                <a:spcPct val="100000"/>
              </a:lnSpc>
              <a:spcBef>
                <a:spcPts val="1400"/>
              </a:spcBef>
            </a:pPr>
            <a:r>
              <a:rPr lang="en-US" altLang="en-GB" sz="1400">
                <a:solidFill>
                  <a:schemeClr val="accent3">
                    <a:lumMod val="25000"/>
                  </a:schemeClr>
                </a:solidFill>
                <a:latin typeface="Abadi" panose="020B0604020104020204" pitchFamily="34" charset="0"/>
              </a:rPr>
              <a:t>Calculated the total payload mass for boosters launched under NASA missions.</a:t>
            </a:r>
            <a:endParaRPr lang="en-US" altLang="en-GB" sz="1400">
              <a:solidFill>
                <a:schemeClr val="accent3">
                  <a:lumMod val="25000"/>
                </a:schemeClr>
              </a:solidFill>
              <a:latin typeface="Abadi" panose="020B0604020104020204" pitchFamily="34" charset="0"/>
            </a:endParaRPr>
          </a:p>
          <a:p>
            <a:pPr>
              <a:lnSpc>
                <a:spcPct val="100000"/>
              </a:lnSpc>
              <a:spcBef>
                <a:spcPts val="1400"/>
              </a:spcBef>
            </a:pPr>
            <a:r>
              <a:rPr lang="en-US" altLang="en-GB" sz="1400">
                <a:solidFill>
                  <a:schemeClr val="accent3">
                    <a:lumMod val="25000"/>
                  </a:schemeClr>
                </a:solidFill>
                <a:latin typeface="Abadi" panose="020B0604020104020204" pitchFamily="34" charset="0"/>
              </a:rPr>
              <a:t>Determined the average payload mass for launches using the Falcon 9 v1.1 booster version.</a:t>
            </a:r>
            <a:endParaRPr lang="en-US" altLang="en-GB" sz="1400">
              <a:solidFill>
                <a:schemeClr val="accent3">
                  <a:lumMod val="25000"/>
                </a:schemeClr>
              </a:solidFill>
              <a:latin typeface="Abadi" panose="020B0604020104020204" pitchFamily="34" charset="0"/>
            </a:endParaRPr>
          </a:p>
          <a:p>
            <a:pPr>
              <a:lnSpc>
                <a:spcPct val="100000"/>
              </a:lnSpc>
              <a:spcBef>
                <a:spcPts val="1400"/>
              </a:spcBef>
            </a:pPr>
            <a:r>
              <a:rPr lang="en-US" altLang="en-GB" sz="1400">
                <a:solidFill>
                  <a:schemeClr val="accent3">
                    <a:lumMod val="25000"/>
                  </a:schemeClr>
                </a:solidFill>
                <a:latin typeface="Abadi" panose="020B0604020104020204" pitchFamily="34" charset="0"/>
              </a:rPr>
              <a:t>Identified the date of the first successful landing of a Falcon 9 booster.</a:t>
            </a:r>
            <a:endParaRPr lang="en-US" altLang="en-GB" sz="1400">
              <a:solidFill>
                <a:schemeClr val="accent3">
                  <a:lumMod val="25000"/>
                </a:schemeClr>
              </a:solidFill>
              <a:latin typeface="Abadi" panose="020B0604020104020204" pitchFamily="34" charset="0"/>
            </a:endParaRPr>
          </a:p>
          <a:p>
            <a:pPr>
              <a:lnSpc>
                <a:spcPct val="100000"/>
              </a:lnSpc>
              <a:spcBef>
                <a:spcPts val="1400"/>
              </a:spcBef>
            </a:pPr>
            <a:r>
              <a:rPr lang="en-US" altLang="en-GB" sz="1400">
                <a:solidFill>
                  <a:schemeClr val="accent3">
                    <a:lumMod val="25000"/>
                  </a:schemeClr>
                </a:solidFill>
                <a:latin typeface="Abadi" panose="020B0604020104020204" pitchFamily="34" charset="0"/>
              </a:rPr>
              <a:t>Listed the names of boosters that achieved successful drone ship landings and carried payloads with masses between 4,000 and 6,000 kg.</a:t>
            </a:r>
            <a:endParaRPr lang="en-US" altLang="en-GB" sz="1400">
              <a:solidFill>
                <a:schemeClr val="accent3">
                  <a:lumMod val="25000"/>
                </a:schemeClr>
              </a:solidFill>
              <a:latin typeface="Abadi" panose="020B0604020104020204" pitchFamily="34" charset="0"/>
            </a:endParaRPr>
          </a:p>
          <a:p>
            <a:pPr>
              <a:lnSpc>
                <a:spcPct val="100000"/>
              </a:lnSpc>
              <a:spcBef>
                <a:spcPts val="1400"/>
              </a:spcBef>
            </a:pPr>
            <a:r>
              <a:rPr lang="en-US" altLang="en-GB" sz="1400">
                <a:solidFill>
                  <a:schemeClr val="accent3">
                    <a:lumMod val="25000"/>
                  </a:schemeClr>
                </a:solidFill>
                <a:latin typeface="Abadi" panose="020B0604020104020204" pitchFamily="34" charset="0"/>
              </a:rPr>
              <a:t>Counted the total number of successful and failed mission outcomes.</a:t>
            </a:r>
            <a:endParaRPr lang="en-US" altLang="en-GB" sz="1400">
              <a:solidFill>
                <a:schemeClr val="accent3">
                  <a:lumMod val="25000"/>
                </a:schemeClr>
              </a:solidFill>
              <a:latin typeface="Abadi" panose="020B0604020104020204" pitchFamily="34" charset="0"/>
            </a:endParaRPr>
          </a:p>
          <a:p>
            <a:pPr>
              <a:lnSpc>
                <a:spcPct val="100000"/>
              </a:lnSpc>
              <a:spcBef>
                <a:spcPts val="1400"/>
              </a:spcBef>
            </a:pPr>
            <a:r>
              <a:rPr lang="en-US" altLang="en-GB" sz="1400">
                <a:solidFill>
                  <a:schemeClr val="accent3">
                    <a:lumMod val="25000"/>
                  </a:schemeClr>
                </a:solidFill>
                <a:latin typeface="Abadi" panose="020B0604020104020204" pitchFamily="34" charset="0"/>
              </a:rPr>
              <a:t>Identified all booster versions that carried the maximum payload mass recorded in the dataset.</a:t>
            </a:r>
            <a:endParaRPr lang="en-US" altLang="en-GB" sz="1400">
              <a:solidFill>
                <a:schemeClr val="accent3">
                  <a:lumMod val="25000"/>
                </a:schemeClr>
              </a:solidFill>
              <a:latin typeface="Abadi" panose="020B0604020104020204" pitchFamily="34" charset="0"/>
            </a:endParaRPr>
          </a:p>
          <a:p>
            <a:pPr>
              <a:lnSpc>
                <a:spcPct val="100000"/>
              </a:lnSpc>
              <a:spcBef>
                <a:spcPts val="1400"/>
              </a:spcBef>
            </a:pPr>
            <a:r>
              <a:rPr lang="en-US" altLang="en-GB" sz="1400">
                <a:solidFill>
                  <a:schemeClr val="accent3">
                    <a:lumMod val="25000"/>
                  </a:schemeClr>
                </a:solidFill>
                <a:latin typeface="Abadi" panose="020B0604020104020204" pitchFamily="34" charset="0"/>
              </a:rPr>
              <a:t>Listed boosters that failed to land on drone ships in 2015, including their launch site and the month of the attempt.</a:t>
            </a:r>
            <a:endParaRPr lang="en-US" altLang="en-GB" sz="1400">
              <a:solidFill>
                <a:schemeClr val="accent3">
                  <a:lumMod val="25000"/>
                </a:schemeClr>
              </a:solidFill>
              <a:latin typeface="Abadi" panose="020B0604020104020204" pitchFamily="34" charset="0"/>
            </a:endParaRPr>
          </a:p>
          <a:p>
            <a:pPr>
              <a:lnSpc>
                <a:spcPct val="100000"/>
              </a:lnSpc>
              <a:spcBef>
                <a:spcPts val="1400"/>
              </a:spcBef>
            </a:pPr>
            <a:r>
              <a:rPr lang="en-US" altLang="en-GB" sz="1400">
                <a:solidFill>
                  <a:schemeClr val="accent3">
                    <a:lumMod val="25000"/>
                  </a:schemeClr>
                </a:solidFill>
                <a:latin typeface="Abadi" panose="020B0604020104020204" pitchFamily="34" charset="0"/>
              </a:rPr>
              <a:t>Ranked the frequency of different landing outcomes (e.g., success, failure) for launches between June 4, 2010, and March 20, 2017.</a:t>
            </a:r>
            <a:endParaRPr lang="en-US" altLang="en-GB" sz="1400">
              <a:solidFill>
                <a:schemeClr val="accent3">
                  <a:lumMod val="25000"/>
                </a:schemeClr>
              </a:solidFill>
              <a:latin typeface="Abadi" panose="020B0604020104020204" pitchFamily="34" charset="0"/>
            </a:endParaRPr>
          </a:p>
          <a:p>
            <a:r>
              <a:rPr lang="en-US" altLang="en-GB" sz="1400"/>
              <a:t>https://github.com/MatildeCruzz/ibm-projects/blob/8d5fbea22dba112d8760c639ad56e96e3f306c82/jupyter-labs-eda-sql-coursera_sqllite%20(1).ipynb</a:t>
            </a:r>
            <a:endParaRPr lang="en-US" altLang="en-GB" sz="1400"/>
          </a:p>
          <a:p>
            <a:endParaRPr lang="en-US" sz="1400"/>
          </a:p>
          <a:p>
            <a:endParaRPr lang="en-US" sz="14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altLang="en-GB" sz="2200">
                <a:solidFill>
                  <a:schemeClr val="accent3">
                    <a:lumMod val="25000"/>
                  </a:schemeClr>
                </a:solidFill>
                <a:latin typeface="Abadi" panose="020B0604020104020204" pitchFamily="34" charset="0"/>
              </a:rPr>
              <a:t>I created an interactive map by first adding circular markers to indicate the locations of launch sites. Then, I placed individual markers at each site, customizing their icons to reflect different colors based on the success rate of launches from those sites. I also drew lines connecting each launch site to the nearest coastline, as well as to nearby highways, railways, and the central points of cities where the launch sites are located, to provide geographic context.</a:t>
            </a:r>
            <a:endParaRPr lang="en-US" altLang="en-GB" sz="2200">
              <a:solidFill>
                <a:schemeClr val="accent3">
                  <a:lumMod val="25000"/>
                </a:schemeClr>
              </a:solidFill>
              <a:latin typeface="Abadi" panose="020B0604020104020204" pitchFamily="34" charset="0"/>
            </a:endParaRPr>
          </a:p>
          <a:p>
            <a:r>
              <a:rPr lang="en-US" altLang="en-GB"/>
              <a:t>https://github.com/MatildeCruzz/ibm-projects/blob/ce9944d8a185d366b41a1f01904b100288a2db64/lab_jupyter_launch_site_location%20(1).ipynb</a:t>
            </a:r>
            <a:endParaRPr lang="en-US" altLang="en-GB"/>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altLang="en-GB" sz="2200">
                <a:solidFill>
                  <a:schemeClr val="accent3">
                    <a:lumMod val="25000"/>
                  </a:schemeClr>
                </a:solidFill>
                <a:latin typeface="Abadi" panose="020B0604020104020204" pitchFamily="34" charset="0"/>
              </a:rPr>
              <a:t>I used the scikit-learn library to develop predictive models, evaluating their performance using the best_params_ and best_score_ attributes to measure accuracy. I experimented with multiple approaches, including logistic regression and grid search, but found that the decision tree classifier provided the highest accuracy.</a:t>
            </a:r>
            <a:endParaRPr lang="en-US" altLang="en-GB" sz="2200">
              <a:solidFill>
                <a:schemeClr val="accent3">
                  <a:lumMod val="25000"/>
                </a:schemeClr>
              </a:solidFill>
              <a:latin typeface="Abadi" panose="020B0604020104020204" pitchFamily="34" charset="0"/>
            </a:endParaRPr>
          </a:p>
          <a:p>
            <a:r>
              <a:rPr lang="en-US" altLang="en-GB"/>
              <a:t>https://github.com/HadiFaheemFarooqi/ibm-capstone-labs/blob/5e813788384687346267071233c1544a4627c2bf/SpaceX_Machine%20Learning%20Prediction_Part_5.ipynb</a:t>
            </a:r>
            <a:endParaRPr lang="en-US" altLang="en-GB"/>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 Box 1"/>
          <p:cNvSpPr txBox="1"/>
          <p:nvPr/>
        </p:nvSpPr>
        <p:spPr>
          <a:xfrm>
            <a:off x="770255" y="1527810"/>
            <a:ext cx="10515600" cy="3994785"/>
          </a:xfrm>
          <a:prstGeom prst="rect">
            <a:avLst/>
          </a:prstGeom>
          <a:noFill/>
        </p:spPr>
        <p:txBody>
          <a:bodyPr wrap="square" rtlCol="0" anchor="t">
            <a:spAutoFit/>
          </a:bodyPr>
          <a:p>
            <a:pPr>
              <a:lnSpc>
                <a:spcPct val="100000"/>
              </a:lnSpc>
              <a:spcBef>
                <a:spcPts val="1400"/>
              </a:spcBef>
            </a:pPr>
            <a:r>
              <a:rPr lang="en-US" altLang="en-GB" sz="2200">
                <a:solidFill>
                  <a:schemeClr val="accent3">
                    <a:lumMod val="25000"/>
                  </a:schemeClr>
                </a:solidFill>
                <a:latin typeface="Abadi" panose="020B0604020104020204" pitchFamily="34" charset="0"/>
                <a:sym typeface="+mn-ea"/>
              </a:rPr>
              <a:t>As the years progressed, the success rate of Falcon 9 launches improved. In Low Earth Orbit (LEO), the number of flights appeared to positively influence the success rate, suggesting that more launches led to better outcomes. However, in Geostationary Transfer Orbit (GTO), no clear relationship between flight frequency and success was observed, likely due to the complexity of these missions.</a:t>
            </a:r>
            <a:endParaRPr lang="en-US" altLang="en-GB" sz="2200">
              <a:solidFill>
                <a:schemeClr val="accent3">
                  <a:lumMod val="25000"/>
                </a:schemeClr>
              </a:solidFill>
              <a:latin typeface="Abadi" panose="020B0604020104020204" pitchFamily="34" charset="0"/>
            </a:endParaRPr>
          </a:p>
          <a:p>
            <a:pPr>
              <a:lnSpc>
                <a:spcPct val="100000"/>
              </a:lnSpc>
              <a:spcBef>
                <a:spcPts val="1400"/>
              </a:spcBef>
            </a:pPr>
            <a:r>
              <a:rPr lang="en-US" altLang="en-GB" sz="2200">
                <a:solidFill>
                  <a:schemeClr val="accent3">
                    <a:lumMod val="25000"/>
                  </a:schemeClr>
                </a:solidFill>
                <a:latin typeface="Abadi" panose="020B0604020104020204" pitchFamily="34" charset="0"/>
                <a:sym typeface="+mn-ea"/>
              </a:rPr>
              <a:t>For the interactive analytics demo, screenshots were provided to showcase the visualizations and model results. The dataset included only 18 test samples, and the decision tree classifier achieved the highest accuracy of 83%, making it the best-performing model for predicting landing outcomes.</a:t>
            </a:r>
            <a:endParaRPr lang="en-US" altLang="en-GB" sz="2200">
              <a:solidFill>
                <a:schemeClr val="accent3">
                  <a:lumMod val="25000"/>
                </a:schemeClr>
              </a:solidFill>
              <a:latin typeface="Abadi" panose="020B0604020104020204" pitchFamily="34"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image (45)"/>
          <p:cNvPicPr>
            <a:picLocks noChangeAspect="1"/>
          </p:cNvPicPr>
          <p:nvPr/>
        </p:nvPicPr>
        <p:blipFill>
          <a:blip r:embed="rId2"/>
          <a:stretch>
            <a:fillRect/>
          </a:stretch>
        </p:blipFill>
        <p:spPr>
          <a:xfrm>
            <a:off x="0" y="1332865"/>
            <a:ext cx="11726545" cy="42856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1" descr="image (46)"/>
          <p:cNvPicPr>
            <a:picLocks noChangeAspect="1"/>
          </p:cNvPicPr>
          <p:nvPr/>
        </p:nvPicPr>
        <p:blipFill>
          <a:blip r:embed="rId2"/>
          <a:srcRect t="19294"/>
          <a:stretch>
            <a:fillRect/>
          </a:stretch>
        </p:blipFill>
        <p:spPr>
          <a:xfrm>
            <a:off x="424815" y="1557655"/>
            <a:ext cx="10661650" cy="44678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p:cNvPicPr>
            <a:picLocks noChangeAspect="1"/>
          </p:cNvPicPr>
          <p:nvPr/>
        </p:nvPicPr>
        <p:blipFill>
          <a:blip r:embed="rId2"/>
          <a:srcRect l="27584" t="35252" r="16672" b="20556"/>
          <a:stretch>
            <a:fillRect/>
          </a:stretch>
        </p:blipFill>
        <p:spPr>
          <a:xfrm>
            <a:off x="658495" y="1574165"/>
            <a:ext cx="11151870" cy="49707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2"/>
          <a:srcRect l="28106" t="35441" r="21215" b="21858"/>
          <a:stretch>
            <a:fillRect/>
          </a:stretch>
        </p:blipFill>
        <p:spPr>
          <a:xfrm>
            <a:off x="770255" y="1538605"/>
            <a:ext cx="8969375" cy="46488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2"/>
          <a:srcRect l="28263" t="35373" r="19937" b="25851"/>
          <a:stretch>
            <a:fillRect/>
          </a:stretch>
        </p:blipFill>
        <p:spPr>
          <a:xfrm>
            <a:off x="497840" y="1421130"/>
            <a:ext cx="10959465" cy="4612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1"/>
          <p:cNvPicPr>
            <a:picLocks noChangeAspect="1"/>
          </p:cNvPicPr>
          <p:nvPr/>
        </p:nvPicPr>
        <p:blipFill>
          <a:blip r:embed="rId2"/>
          <a:srcRect l="28599" t="35373" r="18585" b="26849"/>
          <a:stretch>
            <a:fillRect/>
          </a:stretch>
        </p:blipFill>
        <p:spPr>
          <a:xfrm>
            <a:off x="630555" y="1523365"/>
            <a:ext cx="10092690" cy="40589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sp>
        <p:nvSpPr>
          <p:cNvPr id="2" name="Text Box 1"/>
          <p:cNvSpPr txBox="1"/>
          <p:nvPr/>
        </p:nvSpPr>
        <p:spPr>
          <a:xfrm>
            <a:off x="1362710" y="1838960"/>
            <a:ext cx="9465310" cy="2840990"/>
          </a:xfrm>
          <a:prstGeom prst="rect">
            <a:avLst/>
          </a:prstGeom>
          <a:noFill/>
        </p:spPr>
        <p:txBody>
          <a:bodyPr wrap="square" rtlCol="0" anchor="t">
            <a:spAutoFit/>
          </a:bodyPr>
          <a:p>
            <a:pPr algn="ctr">
              <a:lnSpc>
                <a:spcPct val="100000"/>
              </a:lnSpc>
              <a:spcBef>
                <a:spcPts val="1400"/>
              </a:spcBef>
            </a:pPr>
            <a:r>
              <a:rPr lang="en-GB" altLang="en-US" sz="2200" b="1" dirty="0">
                <a:solidFill>
                  <a:schemeClr val="accent3">
                    <a:lumMod val="25000"/>
                  </a:schemeClr>
                </a:solidFill>
                <a:latin typeface="Abadi" panose="020B0604020104020204" pitchFamily="34" charset="0"/>
                <a:sym typeface="+mn-ea"/>
              </a:rPr>
              <a:t>-</a:t>
            </a:r>
            <a:r>
              <a:rPr lang="en-US" sz="2200" b="1" dirty="0">
                <a:solidFill>
                  <a:schemeClr val="accent3">
                    <a:lumMod val="25000"/>
                  </a:schemeClr>
                </a:solidFill>
                <a:latin typeface="Abadi" panose="020B0604020104020204" pitchFamily="34" charset="0"/>
                <a:sym typeface="+mn-ea"/>
              </a:rPr>
              <a:t>CCAFS LC-40 </a:t>
            </a:r>
            <a:endParaRPr lang="en-US" sz="2200" b="1" dirty="0">
              <a:solidFill>
                <a:schemeClr val="accent3">
                  <a:lumMod val="25000"/>
                </a:schemeClr>
              </a:solidFill>
              <a:latin typeface="Abadi" panose="020B0604020104020204" pitchFamily="34" charset="0"/>
            </a:endParaRPr>
          </a:p>
          <a:p>
            <a:pPr algn="ctr">
              <a:lnSpc>
                <a:spcPct val="100000"/>
              </a:lnSpc>
              <a:spcBef>
                <a:spcPts val="1400"/>
              </a:spcBef>
            </a:pPr>
            <a:r>
              <a:rPr lang="en-GB" altLang="en-US" sz="2200" b="1" dirty="0">
                <a:solidFill>
                  <a:schemeClr val="accent3">
                    <a:lumMod val="25000"/>
                  </a:schemeClr>
                </a:solidFill>
                <a:latin typeface="Abadi" panose="020B0604020104020204" pitchFamily="34" charset="0"/>
                <a:sym typeface="+mn-ea"/>
              </a:rPr>
              <a:t>-</a:t>
            </a:r>
            <a:r>
              <a:rPr lang="en-US" sz="2200" b="1" dirty="0">
                <a:solidFill>
                  <a:schemeClr val="accent3">
                    <a:lumMod val="25000"/>
                  </a:schemeClr>
                </a:solidFill>
                <a:latin typeface="Abadi" panose="020B0604020104020204" pitchFamily="34" charset="0"/>
                <a:sym typeface="+mn-ea"/>
              </a:rPr>
              <a:t>VAFB SLC-4E </a:t>
            </a:r>
            <a:endParaRPr lang="en-US" sz="2200" b="1" dirty="0">
              <a:solidFill>
                <a:schemeClr val="accent3">
                  <a:lumMod val="25000"/>
                </a:schemeClr>
              </a:solidFill>
              <a:latin typeface="Abadi" panose="020B0604020104020204" pitchFamily="34" charset="0"/>
            </a:endParaRPr>
          </a:p>
          <a:p>
            <a:pPr algn="ctr">
              <a:lnSpc>
                <a:spcPct val="100000"/>
              </a:lnSpc>
              <a:spcBef>
                <a:spcPts val="1400"/>
              </a:spcBef>
            </a:pPr>
            <a:r>
              <a:rPr lang="en-GB" altLang="en-US" sz="2200" b="1" dirty="0">
                <a:solidFill>
                  <a:schemeClr val="accent3">
                    <a:lumMod val="25000"/>
                  </a:schemeClr>
                </a:solidFill>
                <a:latin typeface="Abadi" panose="020B0604020104020204" pitchFamily="34" charset="0"/>
                <a:sym typeface="+mn-ea"/>
              </a:rPr>
              <a:t>-</a:t>
            </a:r>
            <a:r>
              <a:rPr lang="en-US" sz="2200" b="1" dirty="0">
                <a:solidFill>
                  <a:schemeClr val="accent3">
                    <a:lumMod val="25000"/>
                  </a:schemeClr>
                </a:solidFill>
                <a:latin typeface="Abadi" panose="020B0604020104020204" pitchFamily="34" charset="0"/>
                <a:sym typeface="+mn-ea"/>
              </a:rPr>
              <a:t>KSC LC-39A </a:t>
            </a:r>
            <a:endParaRPr lang="en-US" sz="2200" b="1" dirty="0">
              <a:solidFill>
                <a:schemeClr val="accent3">
                  <a:lumMod val="25000"/>
                </a:schemeClr>
              </a:solidFill>
              <a:latin typeface="Abadi" panose="020B0604020104020204" pitchFamily="34" charset="0"/>
            </a:endParaRPr>
          </a:p>
          <a:p>
            <a:pPr algn="ctr">
              <a:lnSpc>
                <a:spcPct val="100000"/>
              </a:lnSpc>
              <a:spcBef>
                <a:spcPts val="1400"/>
              </a:spcBef>
            </a:pPr>
            <a:r>
              <a:rPr lang="en-GB" altLang="en-US" sz="2200" b="1" dirty="0">
                <a:solidFill>
                  <a:schemeClr val="accent3">
                    <a:lumMod val="25000"/>
                  </a:schemeClr>
                </a:solidFill>
                <a:latin typeface="Abadi" panose="020B0604020104020204" pitchFamily="34" charset="0"/>
                <a:sym typeface="+mn-ea"/>
              </a:rPr>
              <a:t>-</a:t>
            </a:r>
            <a:r>
              <a:rPr lang="en-US" sz="2200" b="1" dirty="0">
                <a:solidFill>
                  <a:schemeClr val="accent3">
                    <a:lumMod val="25000"/>
                  </a:schemeClr>
                </a:solidFill>
                <a:latin typeface="Abadi" panose="020B0604020104020204" pitchFamily="34" charset="0"/>
                <a:sym typeface="+mn-ea"/>
              </a:rPr>
              <a:t>CCAFS SLC-40 </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These are the names of the different launch sites in this data frame, which I calculated with the SQL queries</a:t>
            </a:r>
            <a:r>
              <a:rPr lang="en-GB" altLang="en-US" sz="2200" dirty="0">
                <a:solidFill>
                  <a:schemeClr val="accent3">
                    <a:lumMod val="25000"/>
                  </a:schemeClr>
                </a:solidFill>
                <a:latin typeface="Abadi" panose="020B0604020104020204" pitchFamily="34" charset="0"/>
                <a:sym typeface="+mn-ea"/>
              </a:rPr>
              <a:t>.</a:t>
            </a:r>
            <a:endParaRPr lang="en-GB" altLang="en-US" sz="2200" dirty="0">
              <a:solidFill>
                <a:schemeClr val="accent3">
                  <a:lumMod val="25000"/>
                </a:schemeClr>
              </a:solidFill>
              <a:latin typeface="Abadi" panose="020B0604020104020204" pitchFamily="34" charset="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sp>
        <p:nvSpPr>
          <p:cNvPr id="2" name="Text Box 1"/>
          <p:cNvSpPr txBox="1"/>
          <p:nvPr/>
        </p:nvSpPr>
        <p:spPr>
          <a:xfrm>
            <a:off x="3575050" y="1877060"/>
            <a:ext cx="6096000" cy="3358515"/>
          </a:xfrm>
          <a:prstGeom prst="rect">
            <a:avLst/>
          </a:prstGeom>
          <a:noFill/>
        </p:spPr>
        <p:txBody>
          <a:bodyPr wrap="square" rtlCol="0" anchor="t">
            <a:spAutoFit/>
          </a:bodyPr>
          <a:p>
            <a:pPr algn="ctr">
              <a:lnSpc>
                <a:spcPct val="100000"/>
              </a:lnSpc>
              <a:spcBef>
                <a:spcPts val="1400"/>
              </a:spcBef>
            </a:pPr>
            <a:r>
              <a:rPr lang="en-GB" altLang="en-US" sz="2200" b="1" dirty="0">
                <a:solidFill>
                  <a:schemeClr val="accent3">
                    <a:lumMod val="25000"/>
                  </a:schemeClr>
                </a:solidFill>
                <a:latin typeface="Abadi" panose="020B0604020104020204" pitchFamily="34" charset="0"/>
                <a:sym typeface="+mn-ea"/>
              </a:rPr>
              <a:t>-</a:t>
            </a:r>
            <a:r>
              <a:rPr lang="en-US" sz="2200" b="1" dirty="0">
                <a:solidFill>
                  <a:schemeClr val="accent3">
                    <a:lumMod val="25000"/>
                  </a:schemeClr>
                </a:solidFill>
                <a:latin typeface="Abadi" panose="020B0604020104020204" pitchFamily="34" charset="0"/>
                <a:sym typeface="+mn-ea"/>
              </a:rPr>
              <a:t>CCAFS LC-40 </a:t>
            </a:r>
            <a:endParaRPr lang="en-US" sz="2200" b="1" dirty="0">
              <a:solidFill>
                <a:schemeClr val="accent3">
                  <a:lumMod val="25000"/>
                </a:schemeClr>
              </a:solidFill>
              <a:latin typeface="Abadi" panose="020B0604020104020204" pitchFamily="34" charset="0"/>
            </a:endParaRPr>
          </a:p>
          <a:p>
            <a:pPr algn="ctr">
              <a:lnSpc>
                <a:spcPct val="100000"/>
              </a:lnSpc>
              <a:spcBef>
                <a:spcPts val="1400"/>
              </a:spcBef>
            </a:pPr>
            <a:r>
              <a:rPr lang="en-GB" altLang="en-US" sz="2200" b="1" dirty="0">
                <a:solidFill>
                  <a:schemeClr val="accent3">
                    <a:lumMod val="25000"/>
                  </a:schemeClr>
                </a:solidFill>
                <a:latin typeface="Abadi" panose="020B0604020104020204" pitchFamily="34" charset="0"/>
                <a:sym typeface="+mn-ea"/>
              </a:rPr>
              <a:t>-</a:t>
            </a:r>
            <a:r>
              <a:rPr lang="en-US" sz="2200" b="1" dirty="0">
                <a:solidFill>
                  <a:schemeClr val="accent3">
                    <a:lumMod val="25000"/>
                  </a:schemeClr>
                </a:solidFill>
                <a:latin typeface="Abadi" panose="020B0604020104020204" pitchFamily="34" charset="0"/>
                <a:sym typeface="+mn-ea"/>
              </a:rPr>
              <a:t>CCAFS LC-40</a:t>
            </a:r>
            <a:endParaRPr lang="en-US" sz="2200" b="1" dirty="0">
              <a:solidFill>
                <a:schemeClr val="accent3">
                  <a:lumMod val="25000"/>
                </a:schemeClr>
              </a:solidFill>
              <a:latin typeface="Abadi" panose="020B0604020104020204" pitchFamily="34" charset="0"/>
            </a:endParaRPr>
          </a:p>
          <a:p>
            <a:pPr algn="ctr">
              <a:lnSpc>
                <a:spcPct val="100000"/>
              </a:lnSpc>
              <a:spcBef>
                <a:spcPts val="1400"/>
              </a:spcBef>
            </a:pPr>
            <a:r>
              <a:rPr lang="en-GB" altLang="en-US" sz="2200" b="1" dirty="0">
                <a:solidFill>
                  <a:schemeClr val="accent3">
                    <a:lumMod val="25000"/>
                  </a:schemeClr>
                </a:solidFill>
                <a:latin typeface="Abadi" panose="020B0604020104020204" pitchFamily="34" charset="0"/>
                <a:sym typeface="+mn-ea"/>
              </a:rPr>
              <a:t>-</a:t>
            </a:r>
            <a:r>
              <a:rPr lang="en-US" sz="2200" b="1" dirty="0">
                <a:solidFill>
                  <a:schemeClr val="accent3">
                    <a:lumMod val="25000"/>
                  </a:schemeClr>
                </a:solidFill>
                <a:latin typeface="Abadi" panose="020B0604020104020204" pitchFamily="34" charset="0"/>
                <a:sym typeface="+mn-ea"/>
              </a:rPr>
              <a:t>CCAFS LC-40 </a:t>
            </a:r>
            <a:endParaRPr lang="en-US" sz="2200" b="1" dirty="0">
              <a:solidFill>
                <a:schemeClr val="accent3">
                  <a:lumMod val="25000"/>
                </a:schemeClr>
              </a:solidFill>
              <a:latin typeface="Abadi" panose="020B0604020104020204" pitchFamily="34" charset="0"/>
            </a:endParaRPr>
          </a:p>
          <a:p>
            <a:pPr algn="ctr">
              <a:lnSpc>
                <a:spcPct val="100000"/>
              </a:lnSpc>
              <a:spcBef>
                <a:spcPts val="1400"/>
              </a:spcBef>
            </a:pPr>
            <a:r>
              <a:rPr lang="en-GB" altLang="en-US" sz="2200" b="1" dirty="0">
                <a:solidFill>
                  <a:schemeClr val="accent3">
                    <a:lumMod val="25000"/>
                  </a:schemeClr>
                </a:solidFill>
                <a:latin typeface="Abadi" panose="020B0604020104020204" pitchFamily="34" charset="0"/>
                <a:sym typeface="+mn-ea"/>
              </a:rPr>
              <a:t>-</a:t>
            </a:r>
            <a:r>
              <a:rPr lang="en-US" sz="2200" b="1" dirty="0">
                <a:solidFill>
                  <a:schemeClr val="accent3">
                    <a:lumMod val="25000"/>
                  </a:schemeClr>
                </a:solidFill>
                <a:latin typeface="Abadi" panose="020B0604020104020204" pitchFamily="34" charset="0"/>
                <a:sym typeface="+mn-ea"/>
              </a:rPr>
              <a:t>CCAFS LC-40 </a:t>
            </a:r>
            <a:endParaRPr lang="en-US" sz="2200" b="1" dirty="0">
              <a:solidFill>
                <a:schemeClr val="accent3">
                  <a:lumMod val="25000"/>
                </a:schemeClr>
              </a:solidFill>
              <a:latin typeface="Abadi" panose="020B0604020104020204" pitchFamily="34" charset="0"/>
            </a:endParaRPr>
          </a:p>
          <a:p>
            <a:pPr algn="ctr">
              <a:lnSpc>
                <a:spcPct val="100000"/>
              </a:lnSpc>
              <a:spcBef>
                <a:spcPts val="1400"/>
              </a:spcBef>
            </a:pPr>
            <a:r>
              <a:rPr lang="en-GB" altLang="en-US" sz="2200" b="1" dirty="0">
                <a:solidFill>
                  <a:schemeClr val="accent3">
                    <a:lumMod val="25000"/>
                  </a:schemeClr>
                </a:solidFill>
                <a:latin typeface="Abadi" panose="020B0604020104020204" pitchFamily="34" charset="0"/>
                <a:sym typeface="+mn-ea"/>
              </a:rPr>
              <a:t>-</a:t>
            </a:r>
            <a:r>
              <a:rPr lang="en-US" sz="2200" b="1" dirty="0">
                <a:solidFill>
                  <a:schemeClr val="accent3">
                    <a:lumMod val="25000"/>
                  </a:schemeClr>
                </a:solidFill>
                <a:latin typeface="Abadi" panose="020B0604020104020204" pitchFamily="34" charset="0"/>
                <a:sym typeface="+mn-ea"/>
              </a:rPr>
              <a:t>CCAFS LC-40 </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These are the first 5 launch sites with the name beginning with CCA </a:t>
            </a:r>
            <a:r>
              <a:rPr lang="en-GB" altLang="en-US" sz="2200" dirty="0">
                <a:solidFill>
                  <a:schemeClr val="accent3">
                    <a:lumMod val="25000"/>
                  </a:schemeClr>
                </a:solidFill>
                <a:latin typeface="Abadi" panose="020B0604020104020204" pitchFamily="34" charset="0"/>
                <a:sym typeface="+mn-ea"/>
              </a:rPr>
              <a:t>.</a:t>
            </a:r>
            <a:endParaRPr lang="en-GB" altLang="en-US" sz="2200" dirty="0">
              <a:solidFill>
                <a:schemeClr val="accent3">
                  <a:lumMod val="25000"/>
                </a:schemeClr>
              </a:solidFill>
              <a:latin typeface="Abadi" panose="020B0604020104020204" pitchFamily="34"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sp>
        <p:nvSpPr>
          <p:cNvPr id="2" name="Text Box 1"/>
          <p:cNvSpPr txBox="1"/>
          <p:nvPr/>
        </p:nvSpPr>
        <p:spPr>
          <a:xfrm>
            <a:off x="3048000" y="2647315"/>
            <a:ext cx="6096000" cy="1901825"/>
          </a:xfrm>
          <a:prstGeom prst="rect">
            <a:avLst/>
          </a:prstGeom>
          <a:noFill/>
        </p:spPr>
        <p:txBody>
          <a:bodyPr wrap="square" rtlCol="0" anchor="t">
            <a:spAutoFit/>
          </a:bodyPr>
          <a:p>
            <a:pPr algn="ctr" latinLnBrk="1"/>
            <a:r>
              <a:rPr lang="en-US" sz="4000" dirty="0">
                <a:solidFill>
                  <a:srgbClr val="C00000"/>
                </a:solidFill>
                <a:sym typeface="+mn-ea"/>
              </a:rPr>
              <a:t>619967</a:t>
            </a:r>
            <a:endParaRPr lang="en-US" sz="4000" dirty="0">
              <a:solidFill>
                <a:srgbClr val="C00000"/>
              </a:solidFill>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This, in kilograms, is the total mass of the payloads that were launched by NASA </a:t>
            </a:r>
            <a:endParaRPr lang="en-US" altLang="en-US" sz="2200" dirty="0">
              <a:solidFill>
                <a:schemeClr val="accent3">
                  <a:lumMod val="25000"/>
                </a:schemeClr>
              </a:solidFill>
              <a:latin typeface="Abadi" panose="020B0604020104020204" pitchFamily="34"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sp>
        <p:nvSpPr>
          <p:cNvPr id="2" name="Text Box 1"/>
          <p:cNvSpPr txBox="1"/>
          <p:nvPr/>
        </p:nvSpPr>
        <p:spPr>
          <a:xfrm>
            <a:off x="3048000" y="2967990"/>
            <a:ext cx="6096000" cy="1137285"/>
          </a:xfrm>
          <a:prstGeom prst="rect">
            <a:avLst/>
          </a:prstGeom>
          <a:noFill/>
        </p:spPr>
        <p:txBody>
          <a:bodyPr wrap="square" rtlCol="0" anchor="t">
            <a:spAutoFit/>
          </a:bodyPr>
          <a:p>
            <a:pPr algn="ctr" latinLnBrk="1"/>
            <a:r>
              <a:rPr lang="en-US" sz="3200" b="1" dirty="0">
                <a:solidFill>
                  <a:srgbClr val="C00000"/>
                </a:solidFill>
                <a:sym typeface="+mn-ea"/>
              </a:rPr>
              <a:t>2928.4</a:t>
            </a:r>
            <a:endParaRPr lang="en-US" sz="3200" b="1" dirty="0">
              <a:solidFill>
                <a:srgbClr val="C00000"/>
              </a:solidFill>
            </a:endParaRPr>
          </a:p>
          <a:p>
            <a:r>
              <a:rPr lang="en-US" dirty="0">
                <a:sym typeface="+mn-ea"/>
              </a:rPr>
              <a:t>This</a:t>
            </a:r>
            <a:r>
              <a:rPr lang="en-GB" altLang="en-US" dirty="0">
                <a:sym typeface="+mn-ea"/>
              </a:rPr>
              <a:t> in kg </a:t>
            </a:r>
            <a:r>
              <a:rPr lang="en-US" dirty="0">
                <a:sym typeface="+mn-ea"/>
              </a:rPr>
              <a:t>is the average mass of payloads launched with the booster version F9 v1.1</a:t>
            </a:r>
            <a:endParaRPr lang="en-US" altLang="en-US" dirty="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sp>
        <p:nvSpPr>
          <p:cNvPr id="2" name="Text Box 1"/>
          <p:cNvSpPr txBox="1"/>
          <p:nvPr/>
        </p:nvSpPr>
        <p:spPr>
          <a:xfrm>
            <a:off x="3048000" y="2477770"/>
            <a:ext cx="6096000" cy="2178685"/>
          </a:xfrm>
          <a:prstGeom prst="rect">
            <a:avLst/>
          </a:prstGeom>
          <a:noFill/>
        </p:spPr>
        <p:txBody>
          <a:bodyPr wrap="square" rtlCol="0" anchor="t">
            <a:spAutoFit/>
          </a:bodyPr>
          <a:p>
            <a:pPr algn="ctr" latinLnBrk="1"/>
            <a:r>
              <a:rPr lang="en-US" sz="3600" dirty="0">
                <a:solidFill>
                  <a:srgbClr val="C00000"/>
                </a:solidFill>
                <a:sym typeface="+mn-ea"/>
              </a:rPr>
              <a:t>2015-12-22</a:t>
            </a:r>
            <a:endParaRPr lang="en-US" sz="3600" dirty="0">
              <a:solidFill>
                <a:srgbClr val="C00000"/>
              </a:solidFill>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As seen in the earlier success rate graph, 2015 is the year of the first successful outcome, more specifically the 22</a:t>
            </a:r>
            <a:r>
              <a:rPr lang="en-US" sz="2200" baseline="30000" dirty="0">
                <a:solidFill>
                  <a:schemeClr val="accent3">
                    <a:lumMod val="25000"/>
                  </a:schemeClr>
                </a:solidFill>
                <a:latin typeface="Abadi" panose="020B0604020104020204" pitchFamily="34" charset="0"/>
                <a:sym typeface="+mn-ea"/>
              </a:rPr>
              <a:t>nd</a:t>
            </a:r>
            <a:r>
              <a:rPr lang="en-US" sz="2200" dirty="0">
                <a:solidFill>
                  <a:schemeClr val="accent3">
                    <a:lumMod val="25000"/>
                  </a:schemeClr>
                </a:solidFill>
                <a:latin typeface="Abadi" panose="020B0604020104020204" pitchFamily="34" charset="0"/>
                <a:sym typeface="+mn-ea"/>
              </a:rPr>
              <a:t> of December </a:t>
            </a:r>
            <a:endParaRPr lang="en-US" altLang="en-US" sz="2200" dirty="0">
              <a:solidFill>
                <a:schemeClr val="accent3">
                  <a:lumMod val="25000"/>
                </a:schemeClr>
              </a:solidFill>
              <a:latin typeface="Abadi" panose="020B0604020104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sp>
        <p:nvSpPr>
          <p:cNvPr id="2" name="Text Box 1"/>
          <p:cNvSpPr txBox="1"/>
          <p:nvPr/>
        </p:nvSpPr>
        <p:spPr>
          <a:xfrm>
            <a:off x="3048000" y="1762760"/>
            <a:ext cx="6096000" cy="4036060"/>
          </a:xfrm>
          <a:prstGeom prst="rect">
            <a:avLst/>
          </a:prstGeom>
          <a:noFill/>
        </p:spPr>
        <p:txBody>
          <a:bodyPr wrap="square" rtlCol="0" anchor="t">
            <a:spAutoFit/>
          </a:bodyPr>
          <a:p>
            <a:pPr algn="ctr">
              <a:lnSpc>
                <a:spcPct val="100000"/>
              </a:lnSpc>
              <a:spcBef>
                <a:spcPts val="1400"/>
              </a:spcBef>
            </a:pPr>
            <a:r>
              <a:rPr lang="en-US" sz="2200" b="1" dirty="0">
                <a:solidFill>
                  <a:schemeClr val="accent3">
                    <a:lumMod val="25000"/>
                  </a:schemeClr>
                </a:solidFill>
                <a:latin typeface="Abadi"/>
                <a:sym typeface="+mn-ea"/>
              </a:rPr>
              <a:t>F9 FT B1022</a:t>
            </a:r>
            <a:endParaRPr lang="en-US" sz="2200" b="1" dirty="0">
              <a:solidFill>
                <a:schemeClr val="accent3">
                  <a:lumMod val="25000"/>
                </a:schemeClr>
              </a:solidFill>
              <a:latin typeface="Abadi"/>
            </a:endParaRPr>
          </a:p>
          <a:p>
            <a:pPr algn="ctr">
              <a:lnSpc>
                <a:spcPct val="100000"/>
              </a:lnSpc>
              <a:spcBef>
                <a:spcPts val="1400"/>
              </a:spcBef>
            </a:pPr>
            <a:r>
              <a:rPr lang="en-US" sz="2200" b="1" dirty="0">
                <a:solidFill>
                  <a:schemeClr val="accent3">
                    <a:lumMod val="25000"/>
                  </a:schemeClr>
                </a:solidFill>
                <a:latin typeface="Abadi"/>
                <a:sym typeface="+mn-ea"/>
              </a:rPr>
              <a:t>F9 FT B1026 </a:t>
            </a:r>
            <a:endParaRPr lang="en-US" sz="2200" b="1" dirty="0">
              <a:solidFill>
                <a:schemeClr val="accent3">
                  <a:lumMod val="25000"/>
                </a:schemeClr>
              </a:solidFill>
              <a:latin typeface="Abadi"/>
            </a:endParaRPr>
          </a:p>
          <a:p>
            <a:pPr algn="ctr">
              <a:lnSpc>
                <a:spcPct val="100000"/>
              </a:lnSpc>
              <a:spcBef>
                <a:spcPts val="1400"/>
              </a:spcBef>
            </a:pPr>
            <a:r>
              <a:rPr lang="en-US" sz="2200" b="1" dirty="0">
                <a:solidFill>
                  <a:schemeClr val="accent3">
                    <a:lumMod val="25000"/>
                  </a:schemeClr>
                </a:solidFill>
                <a:latin typeface="Abadi"/>
                <a:sym typeface="+mn-ea"/>
              </a:rPr>
              <a:t>F9 FT B1021.2</a:t>
            </a:r>
            <a:endParaRPr lang="en-US" sz="2200" b="1" dirty="0">
              <a:solidFill>
                <a:schemeClr val="accent3">
                  <a:lumMod val="25000"/>
                </a:schemeClr>
              </a:solidFill>
              <a:latin typeface="Abadi"/>
            </a:endParaRPr>
          </a:p>
          <a:p>
            <a:pPr algn="ctr">
              <a:lnSpc>
                <a:spcPct val="100000"/>
              </a:lnSpc>
              <a:spcBef>
                <a:spcPts val="1400"/>
              </a:spcBef>
            </a:pPr>
            <a:r>
              <a:rPr lang="en-US" sz="2200" b="1" dirty="0">
                <a:solidFill>
                  <a:schemeClr val="accent3">
                    <a:lumMod val="25000"/>
                  </a:schemeClr>
                </a:solidFill>
                <a:latin typeface="Abadi"/>
                <a:sym typeface="+mn-ea"/>
              </a:rPr>
              <a:t>F9 FT B1031.2</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These are the boosters that have had success with drone ship and had a payload in the range of 4000 to 6000 kgs </a:t>
            </a:r>
            <a:endParaRPr lang="en-US" altLang="en-US" sz="2200" dirty="0">
              <a:solidFill>
                <a:schemeClr val="accent3">
                  <a:lumMod val="25000"/>
                </a:schemeClr>
              </a:solidFill>
              <a:latin typeface="Abadi" panose="020B0604020104020204" pitchFamily="3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1047115" y="1967230"/>
            <a:ext cx="10238740" cy="42341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altLang="en-GB" sz="2200" dirty="0">
                <a:solidFill>
                  <a:schemeClr val="accent3">
                    <a:lumMod val="25000"/>
                  </a:schemeClr>
                </a:solidFill>
                <a:latin typeface="Abadi" panose="020B0604020104020204" pitchFamily="34" charset="0"/>
              </a:rPr>
              <a:t>- Methodologies: Collection via SpaceX API and scraping, wrangling, EDA with visualization and SQL, interactive visual analytics with Folium and Plotly Dash, prediction with classification models.</a:t>
            </a:r>
            <a:endParaRPr lang="en-US" altLang="en-GB" sz="2200" dirty="0">
              <a:solidFill>
                <a:schemeClr val="accent3">
                  <a:lumMod val="25000"/>
                </a:schemeClr>
              </a:solidFill>
              <a:latin typeface="Abadi" panose="020B0604020104020204" pitchFamily="34" charset="0"/>
            </a:endParaRPr>
          </a:p>
          <a:p>
            <a:pPr>
              <a:lnSpc>
                <a:spcPct val="100000"/>
              </a:lnSpc>
              <a:spcBef>
                <a:spcPts val="1400"/>
              </a:spcBef>
            </a:pPr>
            <a:r>
              <a:rPr lang="en-US" altLang="en-GB" sz="2200" dirty="0">
                <a:solidFill>
                  <a:schemeClr val="accent3">
                    <a:lumMod val="25000"/>
                  </a:schemeClr>
                </a:solidFill>
                <a:latin typeface="Abadi" panose="020B0604020104020204" pitchFamily="34" charset="0"/>
              </a:rPr>
              <a:t>- Results: Success varies by site, orbit, payload; best model with 83% accuracy.</a:t>
            </a:r>
            <a:endParaRPr lang="en-US" altLang="en-GB"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sp>
        <p:nvSpPr>
          <p:cNvPr id="2" name="Text Box 1"/>
          <p:cNvSpPr txBox="1"/>
          <p:nvPr/>
        </p:nvSpPr>
        <p:spPr>
          <a:xfrm>
            <a:off x="2520950" y="2105025"/>
            <a:ext cx="7620000" cy="1106805"/>
          </a:xfrm>
          <a:prstGeom prst="rect">
            <a:avLst/>
          </a:prstGeom>
          <a:noFill/>
        </p:spPr>
        <p:txBody>
          <a:bodyPr wrap="square" rtlCol="0" anchor="t">
            <a:spAutoFit/>
          </a:bodyPr>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There were 100 successful and 1 unsuccessful mission outcomes, calculated through the Mission Outcome column</a:t>
            </a:r>
            <a:r>
              <a:rPr lang="en-GB" altLang="en-US" sz="2200" dirty="0">
                <a:solidFill>
                  <a:schemeClr val="accent3">
                    <a:lumMod val="25000"/>
                  </a:schemeClr>
                </a:solidFill>
                <a:latin typeface="Abadi" panose="020B0604020104020204" pitchFamily="34" charset="0"/>
                <a:sym typeface="+mn-ea"/>
              </a:rPr>
              <a:t>.</a:t>
            </a:r>
            <a:endParaRPr lang="en-GB" altLang="en-US" sz="2200" dirty="0">
              <a:solidFill>
                <a:schemeClr val="accent3">
                  <a:lumMod val="25000"/>
                </a:schemeClr>
              </a:solidFill>
              <a:latin typeface="Abadi" panose="020B0604020104020204" pitchFamily="34" charset="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sp>
        <p:nvSpPr>
          <p:cNvPr id="2" name="Text Box 1"/>
          <p:cNvSpPr txBox="1"/>
          <p:nvPr/>
        </p:nvSpPr>
        <p:spPr>
          <a:xfrm>
            <a:off x="1113790" y="1500505"/>
            <a:ext cx="10344150" cy="2840990"/>
          </a:xfrm>
          <a:prstGeom prst="rect">
            <a:avLst/>
          </a:prstGeom>
          <a:noFill/>
        </p:spPr>
        <p:txBody>
          <a:bodyPr wrap="square" rtlCol="0" anchor="t">
            <a:spAutoFit/>
          </a:bodyPr>
          <a:p>
            <a:pPr algn="ctr">
              <a:lnSpc>
                <a:spcPct val="100000"/>
              </a:lnSpc>
              <a:spcBef>
                <a:spcPts val="1400"/>
              </a:spcBef>
            </a:pPr>
            <a:r>
              <a:rPr lang="en-US" sz="2200" dirty="0">
                <a:solidFill>
                  <a:srgbClr val="C00000"/>
                </a:solidFill>
                <a:latin typeface="Abadi" panose="020B0604020104020204" pitchFamily="34" charset="0"/>
                <a:sym typeface="+mn-ea"/>
              </a:rPr>
              <a:t> F9 B5 B1048.4, F9 B5 B1049.4, F9 B5 B1051.3, F9 B5 B1056.4,</a:t>
            </a:r>
            <a:endParaRPr lang="en-US" sz="2200" dirty="0">
              <a:solidFill>
                <a:srgbClr val="C00000"/>
              </a:solidFill>
              <a:latin typeface="Abadi" panose="020B0604020104020204" pitchFamily="34" charset="0"/>
            </a:endParaRPr>
          </a:p>
          <a:p>
            <a:pPr algn="ctr">
              <a:lnSpc>
                <a:spcPct val="100000"/>
              </a:lnSpc>
              <a:spcBef>
                <a:spcPts val="1400"/>
              </a:spcBef>
            </a:pPr>
            <a:r>
              <a:rPr lang="en-US" sz="2200" dirty="0">
                <a:solidFill>
                  <a:srgbClr val="C00000"/>
                </a:solidFill>
                <a:latin typeface="Abadi" panose="020B0604020104020204" pitchFamily="34" charset="0"/>
                <a:sym typeface="+mn-ea"/>
              </a:rPr>
              <a:t>    F9 B5 B1048.5, F9 B5 B1051.4, F9 B5 B1049.5,</a:t>
            </a:r>
            <a:endParaRPr lang="en-US" sz="2200" dirty="0">
              <a:solidFill>
                <a:srgbClr val="C00000"/>
              </a:solidFill>
              <a:latin typeface="Abadi" panose="020B0604020104020204" pitchFamily="34" charset="0"/>
            </a:endParaRPr>
          </a:p>
          <a:p>
            <a:pPr algn="ctr">
              <a:lnSpc>
                <a:spcPct val="100000"/>
              </a:lnSpc>
              <a:spcBef>
                <a:spcPts val="1400"/>
              </a:spcBef>
            </a:pPr>
            <a:r>
              <a:rPr lang="en-US" sz="2200" dirty="0">
                <a:solidFill>
                  <a:srgbClr val="C00000"/>
                </a:solidFill>
                <a:latin typeface="Abadi" panose="020B0604020104020204" pitchFamily="34" charset="0"/>
                <a:sym typeface="+mn-ea"/>
              </a:rPr>
              <a:t>    F9 B5 B1060.2, F9 B5 B1058.3, F9 B5 B1051.6,</a:t>
            </a:r>
            <a:endParaRPr lang="en-US" sz="2200" dirty="0">
              <a:solidFill>
                <a:srgbClr val="C00000"/>
              </a:solidFill>
              <a:latin typeface="Abadi" panose="020B0604020104020204" pitchFamily="34" charset="0"/>
            </a:endParaRPr>
          </a:p>
          <a:p>
            <a:pPr algn="ctr">
              <a:lnSpc>
                <a:spcPct val="100000"/>
              </a:lnSpc>
              <a:spcBef>
                <a:spcPts val="1400"/>
              </a:spcBef>
            </a:pPr>
            <a:r>
              <a:rPr lang="en-US" sz="2200" dirty="0">
                <a:solidFill>
                  <a:srgbClr val="C00000"/>
                </a:solidFill>
                <a:latin typeface="Abadi" panose="020B0604020104020204" pitchFamily="34" charset="0"/>
                <a:sym typeface="+mn-ea"/>
              </a:rPr>
              <a:t>    F9 B5 B1060.3, F9 B5 B1049.7</a:t>
            </a:r>
            <a:endParaRPr lang="en-US" sz="2200" dirty="0">
              <a:solidFill>
                <a:srgbClr val="C0000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These are the names of all the boosters that have carried the maximum payload</a:t>
            </a:r>
            <a:endParaRPr lang="en-US" altLang="en-US" sz="2200" dirty="0">
              <a:solidFill>
                <a:schemeClr val="accent3">
                  <a:lumMod val="25000"/>
                </a:schemeClr>
              </a:solidFill>
              <a:latin typeface="Abadi" panose="020B0604020104020204" pitchFamily="34"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sp>
        <p:nvSpPr>
          <p:cNvPr id="2" name="Text Box 1"/>
          <p:cNvSpPr txBox="1"/>
          <p:nvPr/>
        </p:nvSpPr>
        <p:spPr>
          <a:xfrm>
            <a:off x="1641475" y="1910715"/>
            <a:ext cx="9816465" cy="2173605"/>
          </a:xfrm>
          <a:prstGeom prst="rect">
            <a:avLst/>
          </a:prstGeom>
          <a:noFill/>
        </p:spPr>
        <p:txBody>
          <a:bodyPr wrap="square" rtlCol="0" anchor="t">
            <a:spAutoFit/>
          </a:bodyPr>
          <a:p>
            <a:pPr algn="ctr" latinLnBrk="1"/>
            <a:r>
              <a:rPr lang="en-US" sz="2400" b="1" dirty="0">
                <a:solidFill>
                  <a:srgbClr val="C00000"/>
                </a:solidFill>
                <a:sym typeface="+mn-ea"/>
              </a:rPr>
              <a:t>F9 v1.1 B1012, F9 v1.1 B1015, F9 v1.1 B1017, F9 FT B1020, F9 FT B1024</a:t>
            </a:r>
            <a:endParaRPr lang="en-US" sz="2400" b="1" dirty="0">
              <a:solidFill>
                <a:srgbClr val="C00000"/>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sym typeface="+mn-ea"/>
              </a:rPr>
              <a:t>These are all boosters which failed with a drone ship, this list is different from those which did not make an attempt with the drone ship or landed through other means </a:t>
            </a:r>
            <a:endParaRPr lang="en-US" altLang="en-US" sz="2200" dirty="0">
              <a:solidFill>
                <a:schemeClr val="accent3">
                  <a:lumMod val="25000"/>
                </a:schemeClr>
              </a:solidFill>
              <a:latin typeface="Abadi"/>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sp>
        <p:nvSpPr>
          <p:cNvPr id="2" name="Text Box 1"/>
          <p:cNvSpPr txBox="1"/>
          <p:nvPr/>
        </p:nvSpPr>
        <p:spPr>
          <a:xfrm>
            <a:off x="3048000" y="1361440"/>
            <a:ext cx="6096000" cy="3343910"/>
          </a:xfrm>
          <a:prstGeom prst="rect">
            <a:avLst/>
          </a:prstGeom>
          <a:noFill/>
        </p:spPr>
        <p:txBody>
          <a:bodyPr wrap="square" rtlCol="0" anchor="t">
            <a:noAutofit/>
          </a:bodyPr>
          <a:p>
            <a:pPr algn="ctr" latinLnBrk="1"/>
            <a:r>
              <a:rPr lang="en-US" sz="2000" b="1" dirty="0">
                <a:solidFill>
                  <a:srgbClr val="C00000"/>
                </a:solidFill>
                <a:latin typeface="Arial" panose="020B0604020202020204" pitchFamily="34" charset="0"/>
                <a:cs typeface="Arial" panose="020B0604020202020204" pitchFamily="34" charset="0"/>
                <a:sym typeface="+mn-ea"/>
              </a:rPr>
              <a:t>No attempt                10</a:t>
            </a:r>
            <a:endParaRPr lang="en-US" sz="2000" b="1" dirty="0">
              <a:solidFill>
                <a:srgbClr val="C00000"/>
              </a:solidFill>
              <a:latin typeface="Arial" panose="020B0604020202020204" pitchFamily="34" charset="0"/>
              <a:cs typeface="Arial" panose="020B0604020202020204" pitchFamily="34" charset="0"/>
            </a:endParaRPr>
          </a:p>
          <a:p>
            <a:pPr algn="ctr" latinLnBrk="1"/>
            <a:r>
              <a:rPr lang="en-US" sz="2000" b="1" dirty="0">
                <a:solidFill>
                  <a:srgbClr val="C00000"/>
                </a:solidFill>
                <a:latin typeface="Arial" panose="020B0604020202020204" pitchFamily="34" charset="0"/>
                <a:cs typeface="Arial" panose="020B0604020202020204" pitchFamily="34" charset="0"/>
                <a:sym typeface="+mn-ea"/>
              </a:rPr>
              <a:t>Failure (drone ship)       5</a:t>
            </a:r>
            <a:endParaRPr lang="en-US" sz="2000" b="1" dirty="0">
              <a:solidFill>
                <a:srgbClr val="C00000"/>
              </a:solidFill>
              <a:latin typeface="Arial" panose="020B0604020202020204" pitchFamily="34" charset="0"/>
              <a:cs typeface="Arial" panose="020B0604020202020204" pitchFamily="34" charset="0"/>
            </a:endParaRPr>
          </a:p>
          <a:p>
            <a:pPr algn="ctr" latinLnBrk="1"/>
            <a:r>
              <a:rPr lang="en-US" sz="2000" b="1" dirty="0">
                <a:solidFill>
                  <a:srgbClr val="C00000"/>
                </a:solidFill>
                <a:latin typeface="Arial" panose="020B0604020202020204" pitchFamily="34" charset="0"/>
                <a:cs typeface="Arial" panose="020B0604020202020204" pitchFamily="34" charset="0"/>
                <a:sym typeface="+mn-ea"/>
              </a:rPr>
              <a:t>Success (drone ship)       5</a:t>
            </a:r>
            <a:endParaRPr lang="en-US" sz="2000" b="1" dirty="0">
              <a:solidFill>
                <a:srgbClr val="C00000"/>
              </a:solidFill>
              <a:latin typeface="Arial" panose="020B0604020202020204" pitchFamily="34" charset="0"/>
              <a:cs typeface="Arial" panose="020B0604020202020204" pitchFamily="34" charset="0"/>
            </a:endParaRPr>
          </a:p>
          <a:p>
            <a:pPr algn="ctr" latinLnBrk="1"/>
            <a:r>
              <a:rPr lang="en-US" sz="2000" b="1" dirty="0">
                <a:solidFill>
                  <a:srgbClr val="C00000"/>
                </a:solidFill>
                <a:latin typeface="Arial" panose="020B0604020202020204" pitchFamily="34" charset="0"/>
                <a:cs typeface="Arial" panose="020B0604020202020204" pitchFamily="34" charset="0"/>
                <a:sym typeface="+mn-ea"/>
              </a:rPr>
              <a:t>Controlled (ocean)         3</a:t>
            </a:r>
            <a:endParaRPr lang="en-US" sz="2000" b="1" dirty="0">
              <a:solidFill>
                <a:srgbClr val="C00000"/>
              </a:solidFill>
              <a:latin typeface="Arial" panose="020B0604020202020204" pitchFamily="34" charset="0"/>
              <a:cs typeface="Arial" panose="020B0604020202020204" pitchFamily="34" charset="0"/>
            </a:endParaRPr>
          </a:p>
          <a:p>
            <a:pPr algn="ctr" latinLnBrk="1"/>
            <a:r>
              <a:rPr lang="en-US" sz="2000" b="1" dirty="0">
                <a:solidFill>
                  <a:srgbClr val="C00000"/>
                </a:solidFill>
                <a:latin typeface="Arial" panose="020B0604020202020204" pitchFamily="34" charset="0"/>
                <a:cs typeface="Arial" panose="020B0604020202020204" pitchFamily="34" charset="0"/>
                <a:sym typeface="+mn-ea"/>
              </a:rPr>
              <a:t>Success (ground pad)       3</a:t>
            </a:r>
            <a:endParaRPr lang="en-US" sz="2000" b="1" dirty="0">
              <a:solidFill>
                <a:srgbClr val="C00000"/>
              </a:solidFill>
              <a:latin typeface="Arial" panose="020B0604020202020204" pitchFamily="34" charset="0"/>
              <a:cs typeface="Arial" panose="020B0604020202020204" pitchFamily="34" charset="0"/>
            </a:endParaRPr>
          </a:p>
          <a:p>
            <a:pPr algn="ctr" latinLnBrk="1"/>
            <a:r>
              <a:rPr lang="en-US" sz="2000" b="1" dirty="0">
                <a:solidFill>
                  <a:srgbClr val="C00000"/>
                </a:solidFill>
                <a:latin typeface="Arial" panose="020B0604020202020204" pitchFamily="34" charset="0"/>
                <a:cs typeface="Arial" panose="020B0604020202020204" pitchFamily="34" charset="0"/>
                <a:sym typeface="+mn-ea"/>
              </a:rPr>
              <a:t>Failure (parachute)        2</a:t>
            </a:r>
            <a:endParaRPr lang="en-US" sz="2000" b="1" dirty="0">
              <a:solidFill>
                <a:srgbClr val="C00000"/>
              </a:solidFill>
              <a:latin typeface="Arial" panose="020B0604020202020204" pitchFamily="34" charset="0"/>
              <a:cs typeface="Arial" panose="020B0604020202020204" pitchFamily="34" charset="0"/>
            </a:endParaRPr>
          </a:p>
          <a:p>
            <a:pPr algn="ctr" latinLnBrk="1"/>
            <a:r>
              <a:rPr lang="en-US" sz="2000" b="1" dirty="0">
                <a:solidFill>
                  <a:srgbClr val="C00000"/>
                </a:solidFill>
                <a:latin typeface="Arial" panose="020B0604020202020204" pitchFamily="34" charset="0"/>
                <a:cs typeface="Arial" panose="020B0604020202020204" pitchFamily="34" charset="0"/>
                <a:sym typeface="+mn-ea"/>
              </a:rPr>
              <a:t>Uncontrolled (ocean)       2</a:t>
            </a:r>
            <a:endParaRPr lang="en-US" sz="2000" b="1" dirty="0">
              <a:solidFill>
                <a:srgbClr val="C00000"/>
              </a:solidFill>
              <a:latin typeface="Arial" panose="020B0604020202020204" pitchFamily="34" charset="0"/>
              <a:cs typeface="Arial" panose="020B0604020202020204" pitchFamily="34" charset="0"/>
            </a:endParaRPr>
          </a:p>
          <a:p>
            <a:pPr algn="ctr" latinLnBrk="1"/>
            <a:r>
              <a:rPr lang="en-US" sz="2000" b="1" dirty="0">
                <a:solidFill>
                  <a:srgbClr val="C00000"/>
                </a:solidFill>
                <a:latin typeface="Arial" panose="020B0604020202020204" pitchFamily="34" charset="0"/>
                <a:cs typeface="Arial" panose="020B0604020202020204" pitchFamily="34" charset="0"/>
                <a:sym typeface="+mn-ea"/>
              </a:rPr>
              <a:t>Precluded (drone ship)     1</a:t>
            </a:r>
            <a:endParaRPr lang="en-US" altLang="en-US" sz="2000" b="1" dirty="0">
              <a:solidFill>
                <a:srgbClr val="C00000"/>
              </a:solidFill>
              <a:latin typeface="Arial" panose="020B0604020202020204" pitchFamily="34" charset="0"/>
              <a:cs typeface="Arial" panose="020B0604020202020204" pitchFamily="34" charset="0"/>
              <a:sym typeface="+mn-ea"/>
            </a:endParaRPr>
          </a:p>
        </p:txBody>
      </p:sp>
      <p:sp>
        <p:nvSpPr>
          <p:cNvPr id="6" name="Text Box 5"/>
          <p:cNvSpPr txBox="1"/>
          <p:nvPr/>
        </p:nvSpPr>
        <p:spPr>
          <a:xfrm>
            <a:off x="1435100" y="4291965"/>
            <a:ext cx="9321800" cy="1014730"/>
          </a:xfrm>
          <a:prstGeom prst="rect">
            <a:avLst/>
          </a:prstGeom>
          <a:noFill/>
        </p:spPr>
        <p:txBody>
          <a:bodyPr wrap="square" rtlCol="0" anchor="t">
            <a:spAutoFit/>
          </a:bodyPr>
          <a:p>
            <a:pPr>
              <a:lnSpc>
                <a:spcPct val="100000"/>
              </a:lnSpc>
              <a:spcBef>
                <a:spcPts val="1400"/>
              </a:spcBef>
            </a:pPr>
            <a:r>
              <a:rPr lang="en-US" sz="2000" dirty="0">
                <a:solidFill>
                  <a:schemeClr val="accent3">
                    <a:lumMod val="25000"/>
                  </a:schemeClr>
                </a:solidFill>
                <a:latin typeface="Abadi" panose="020B0604020104020204" pitchFamily="34" charset="0"/>
                <a:sym typeface="+mn-ea"/>
              </a:rPr>
              <a:t>These are all the landing outcomes between the two dates, as sho</a:t>
            </a:r>
            <a:r>
              <a:rPr lang="en-GB" altLang="en-US" sz="2000" dirty="0">
                <a:solidFill>
                  <a:schemeClr val="accent3">
                    <a:lumMod val="25000"/>
                  </a:schemeClr>
                </a:solidFill>
                <a:latin typeface="Abadi" panose="020B0604020104020204" pitchFamily="34" charset="0"/>
                <a:sym typeface="+mn-ea"/>
              </a:rPr>
              <a:t>w</a:t>
            </a:r>
            <a:r>
              <a:rPr lang="en-US" sz="2000" dirty="0">
                <a:solidFill>
                  <a:schemeClr val="accent3">
                    <a:lumMod val="25000"/>
                  </a:schemeClr>
                </a:solidFill>
                <a:latin typeface="Abadi" panose="020B0604020104020204" pitchFamily="34" charset="0"/>
                <a:sym typeface="+mn-ea"/>
              </a:rPr>
              <a:t>n, most times there was no attempt to land, or there was a failure to do so with a drone ship </a:t>
            </a:r>
            <a:endParaRPr lang="en-US" altLang="en-US" sz="2000" dirty="0">
              <a:solidFill>
                <a:schemeClr val="accent3">
                  <a:lumMod val="25000"/>
                </a:schemeClr>
              </a:solidFill>
              <a:latin typeface="Abadi" panose="020B0604020104020204" pitchFamily="34" charset="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endParaRPr lang="en-US" dirty="0">
              <a:solidFill>
                <a:srgbClr val="0B49CB"/>
              </a:solidFill>
              <a:latin typeface="Abadi"/>
            </a:endParaRPr>
          </a:p>
        </p:txBody>
      </p:sp>
      <p:pic>
        <p:nvPicPr>
          <p:cNvPr id="4" name="Picture 3"/>
          <p:cNvPicPr>
            <a:picLocks noChangeAspect="1"/>
          </p:cNvPicPr>
          <p:nvPr/>
        </p:nvPicPr>
        <p:blipFill>
          <a:blip r:embed="rId2"/>
          <a:srcRect l="28145" t="35373" r="36154" b="26050"/>
          <a:stretch>
            <a:fillRect/>
          </a:stretch>
        </p:blipFill>
        <p:spPr>
          <a:xfrm>
            <a:off x="2299970" y="1764030"/>
            <a:ext cx="7014210" cy="42614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endParaRPr lang="en-US" dirty="0">
              <a:solidFill>
                <a:srgbClr val="0B49CB"/>
              </a:solidFill>
              <a:latin typeface="Abadi"/>
            </a:endParaRPr>
          </a:p>
        </p:txBody>
      </p:sp>
      <p:pic>
        <p:nvPicPr>
          <p:cNvPr id="2" name="Picture 1"/>
          <p:cNvPicPr>
            <a:picLocks noChangeAspect="1"/>
          </p:cNvPicPr>
          <p:nvPr/>
        </p:nvPicPr>
        <p:blipFill>
          <a:blip r:embed="rId2"/>
          <a:srcRect l="28258" t="37378" r="22753" b="22361"/>
          <a:stretch>
            <a:fillRect/>
          </a:stretch>
        </p:blipFill>
        <p:spPr>
          <a:xfrm>
            <a:off x="1860550" y="1937385"/>
            <a:ext cx="8847455" cy="40881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endParaRPr lang="en-US" dirty="0">
              <a:solidFill>
                <a:srgbClr val="0B49CB"/>
              </a:solidFill>
              <a:latin typeface="Abadi"/>
            </a:endParaRPr>
          </a:p>
        </p:txBody>
      </p:sp>
      <p:pic>
        <p:nvPicPr>
          <p:cNvPr id="2" name="Picture 1"/>
          <p:cNvPicPr>
            <a:picLocks noChangeAspect="1"/>
          </p:cNvPicPr>
          <p:nvPr/>
        </p:nvPicPr>
        <p:blipFill>
          <a:blip r:embed="rId2"/>
          <a:srcRect l="28599" t="35972" r="21176" b="24444"/>
          <a:stretch>
            <a:fillRect/>
          </a:stretch>
        </p:blipFill>
        <p:spPr>
          <a:xfrm>
            <a:off x="278130" y="1567180"/>
            <a:ext cx="10062845" cy="44589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Picture 3"/>
          <p:cNvPicPr>
            <a:picLocks noChangeAspect="1"/>
          </p:cNvPicPr>
          <p:nvPr/>
        </p:nvPicPr>
        <p:blipFill>
          <a:blip r:embed="rId2"/>
          <a:srcRect l="27696" t="24757" r="22753" b="23446"/>
          <a:stretch>
            <a:fillRect/>
          </a:stretch>
        </p:blipFill>
        <p:spPr>
          <a:xfrm>
            <a:off x="321310" y="219710"/>
            <a:ext cx="9729470" cy="5718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2521585"/>
            <a:ext cx="6348730" cy="2425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altLang="en-GB" sz="2200" dirty="0">
                <a:solidFill>
                  <a:schemeClr val="accent3">
                    <a:lumMod val="25000"/>
                  </a:schemeClr>
                </a:solidFill>
                <a:latin typeface="Abadi" panose="020B0604020104020204" pitchFamily="34" charset="0"/>
              </a:rPr>
              <a:t>- Background: Predict Falcon 9 first stage landing success to reduce costs.</a:t>
            </a:r>
            <a:endParaRPr lang="en-US" altLang="en-GB" sz="2200" dirty="0">
              <a:solidFill>
                <a:schemeClr val="accent3">
                  <a:lumMod val="25000"/>
                </a:schemeClr>
              </a:solidFill>
              <a:latin typeface="Abadi" panose="020B0604020104020204" pitchFamily="34" charset="0"/>
            </a:endParaRPr>
          </a:p>
          <a:p>
            <a:pPr>
              <a:spcBef>
                <a:spcPts val="1400"/>
              </a:spcBef>
            </a:pPr>
            <a:r>
              <a:rPr lang="en-US" altLang="en-GB" sz="2200" dirty="0">
                <a:solidFill>
                  <a:schemeClr val="accent3">
                    <a:lumMod val="25000"/>
                  </a:schemeClr>
                </a:solidFill>
                <a:latin typeface="Abadi" panose="020B0604020104020204" pitchFamily="34" charset="0"/>
              </a:rPr>
              <a:t>- Problems: Factors influencing landing success.</a:t>
            </a:r>
            <a:endParaRPr lang="en-US" altLang="en-GB"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2" name="Picture 1"/>
          <p:cNvPicPr>
            <a:picLocks noChangeAspect="1"/>
          </p:cNvPicPr>
          <p:nvPr/>
        </p:nvPicPr>
        <p:blipFill>
          <a:blip r:embed="rId2"/>
          <a:srcRect l="28375" t="24557" r="19263" b="29253"/>
          <a:stretch>
            <a:fillRect/>
          </a:stretch>
        </p:blipFill>
        <p:spPr>
          <a:xfrm>
            <a:off x="0" y="221615"/>
            <a:ext cx="11574145" cy="57404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p:cNvPicPr>
            <a:picLocks noChangeAspect="1"/>
          </p:cNvPicPr>
          <p:nvPr/>
        </p:nvPicPr>
        <p:blipFill>
          <a:blip r:embed="rId2"/>
          <a:srcRect l="27701" t="35972" r="24441" b="21241"/>
          <a:stretch>
            <a:fillRect/>
          </a:stretch>
        </p:blipFill>
        <p:spPr>
          <a:xfrm>
            <a:off x="770255" y="1510665"/>
            <a:ext cx="8919845" cy="44837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2"/>
          <a:srcRect l="28599" t="34566" r="31313" b="28854"/>
          <a:stretch>
            <a:fillRect/>
          </a:stretch>
        </p:blipFill>
        <p:spPr>
          <a:xfrm>
            <a:off x="365760" y="1259840"/>
            <a:ext cx="8983345" cy="46088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 Box 2"/>
          <p:cNvSpPr txBox="1"/>
          <p:nvPr/>
        </p:nvSpPr>
        <p:spPr>
          <a:xfrm>
            <a:off x="770890" y="1558925"/>
            <a:ext cx="10514965" cy="4335145"/>
          </a:xfrm>
          <a:prstGeom prst="rect">
            <a:avLst/>
          </a:prstGeom>
          <a:noFill/>
        </p:spPr>
        <p:txBody>
          <a:bodyPr wrap="square" rtlCol="0" anchor="t">
            <a:noAutofit/>
          </a:bodyPr>
          <a:p>
            <a:r>
              <a:rPr lang="en-GB" altLang="en-US" sz="2200">
                <a:solidFill>
                  <a:schemeClr val="accent3">
                    <a:lumMod val="25000"/>
                  </a:schemeClr>
                </a:solidFill>
                <a:latin typeface="Abadi" panose="020B0604020104020204" pitchFamily="34" charset="0"/>
                <a:sym typeface="+mn-ea"/>
              </a:rPr>
              <a:t>In </a:t>
            </a:r>
            <a:r>
              <a:rPr lang="en-US" altLang="en-GB" sz="2200">
                <a:solidFill>
                  <a:schemeClr val="accent3">
                    <a:lumMod val="25000"/>
                  </a:schemeClr>
                </a:solidFill>
                <a:latin typeface="Abadi" panose="020B0604020104020204" pitchFamily="34" charset="0"/>
                <a:sym typeface="+mn-ea"/>
              </a:rPr>
              <a:t>conclusion, the project involved </a:t>
            </a:r>
            <a:r>
              <a:rPr lang="en-GB" altLang="en-US" sz="2200">
                <a:solidFill>
                  <a:schemeClr val="accent3">
                    <a:lumMod val="25000"/>
                  </a:schemeClr>
                </a:solidFill>
                <a:latin typeface="Abadi" panose="020B0604020104020204" pitchFamily="34" charset="0"/>
                <a:sym typeface="+mn-ea"/>
              </a:rPr>
              <a:t>a</a:t>
            </a:r>
            <a:r>
              <a:rPr lang="en-US" altLang="en-GB" sz="2200">
                <a:solidFill>
                  <a:schemeClr val="accent3">
                    <a:lumMod val="25000"/>
                  </a:schemeClr>
                </a:solidFill>
                <a:latin typeface="Abadi" panose="020B0604020104020204" pitchFamily="34" charset="0"/>
                <a:sym typeface="+mn-ea"/>
              </a:rPr>
              <a:t>nalyz</a:t>
            </a:r>
            <a:r>
              <a:rPr lang="en-GB" altLang="en-US" sz="2200">
                <a:solidFill>
                  <a:schemeClr val="accent3">
                    <a:lumMod val="25000"/>
                  </a:schemeClr>
                </a:solidFill>
                <a:latin typeface="Abadi" panose="020B0604020104020204" pitchFamily="34" charset="0"/>
                <a:sym typeface="+mn-ea"/>
              </a:rPr>
              <a:t>ing</a:t>
            </a:r>
            <a:r>
              <a:rPr lang="en-US" altLang="en-GB" sz="2200">
                <a:solidFill>
                  <a:schemeClr val="accent3">
                    <a:lumMod val="25000"/>
                  </a:schemeClr>
                </a:solidFill>
                <a:latin typeface="Abadi" panose="020B0604020104020204" pitchFamily="34" charset="0"/>
                <a:sym typeface="+mn-ea"/>
              </a:rPr>
              <a:t> Falcon 9 data from SpaceX API and Wikipedia, forming a clean pandas DataFrame without incomplete or Falcon 1 entries. Structured data with custom functions and BeautifulSoup. Visualized via interactive map (success-rate markers, lines to coastlines), Seaborn catplots, bar plots (orbits), and line chart (LEO success trends). Decision tree classifier achieved 83% landing prediction accuracy, highlighting SpaceX’s reusability progress.</a:t>
            </a:r>
            <a:r>
              <a:rPr lang="en-GB" altLang="en-US" sz="2200">
                <a:solidFill>
                  <a:schemeClr val="accent3">
                    <a:lumMod val="25000"/>
                  </a:schemeClr>
                </a:solidFill>
                <a:latin typeface="Abadi" panose="020B0604020104020204" pitchFamily="34" charset="0"/>
                <a:sym typeface="+mn-ea"/>
              </a:rPr>
              <a:t> Basically, doing all the stels in the  life cycle of data science.</a:t>
            </a:r>
            <a:endParaRPr lang="en-GB" altLang="en-US" sz="2200">
              <a:solidFill>
                <a:schemeClr val="accent3">
                  <a:lumMod val="25000"/>
                </a:schemeClr>
              </a:solidFill>
              <a:latin typeface="Abadi" panose="020B0604020104020204" pitchFamily="34" charset="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collected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processed</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buNone/>
            </a:pPr>
            <a:r>
              <a:rPr lang="en-US" altLang="en-GB">
                <a:sym typeface="+mn-ea"/>
              </a:rPr>
              <a:t>Data was gathered from the open-source SpaceX REST API, which provides information on rocket launches, cores, and other details. To expand the dataset, I scraped Wikipedia for additional data on Falcon 9 launches and processed it to create a pandas DataFrame, removing any rows with missing values or those related to Falcon 1 (since it lacks a reusable first stage).</a:t>
            </a:r>
            <a:endParaRPr lang="en-US" altLang="en-GB"/>
          </a:p>
          <a:p>
            <a:pPr marL="0" indent="0">
              <a:buNone/>
            </a:pPr>
            <a:endParaRPr lang="en-US" altLang="en-GB"/>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4" name="Picture 3" descr="image (44)"/>
          <p:cNvPicPr>
            <a:picLocks noChangeAspect="1"/>
          </p:cNvPicPr>
          <p:nvPr/>
        </p:nvPicPr>
        <p:blipFill>
          <a:blip r:embed="rId2"/>
          <a:stretch>
            <a:fillRect/>
          </a:stretch>
        </p:blipFill>
        <p:spPr>
          <a:xfrm>
            <a:off x="967105" y="4570730"/>
            <a:ext cx="9748520" cy="16090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panose="020F0502020204030204"/>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20000"/>
          </a:bodyPr>
          <a:lstStyle/>
          <a:p>
            <a:pPr>
              <a:lnSpc>
                <a:spcPct val="100000"/>
              </a:lnSpc>
              <a:spcBef>
                <a:spcPts val="1400"/>
              </a:spcBef>
            </a:pPr>
            <a:r>
              <a:rPr lang="en-US" altLang="en-GB" sz="2200">
                <a:solidFill>
                  <a:schemeClr val="accent3">
                    <a:lumMod val="25000"/>
                  </a:schemeClr>
                </a:solidFill>
                <a:latin typeface="Abadi"/>
              </a:rPr>
              <a:t>Using custom get_</a:t>
            </a:r>
            <a:r>
              <a:rPr lang="en-GB" altLang="en-US" sz="2200">
                <a:solidFill>
                  <a:schemeClr val="accent3">
                    <a:lumMod val="25000"/>
                  </a:schemeClr>
                </a:solidFill>
                <a:latin typeface="Abadi"/>
              </a:rPr>
              <a:t> </a:t>
            </a:r>
            <a:r>
              <a:rPr lang="en-US" altLang="en-GB" sz="2200">
                <a:solidFill>
                  <a:schemeClr val="accent3">
                    <a:lumMod val="25000"/>
                  </a:schemeClr>
                </a:solidFill>
                <a:latin typeface="Abadi"/>
              </a:rPr>
              <a:t>functions, I retrieved data on rockets, launch sites, and other attributes, which were then relabeled and organized into a DataFrame.</a:t>
            </a:r>
            <a:endParaRPr lang="en-US" altLang="en-GB" sz="2200">
              <a:solidFill>
                <a:schemeClr val="accent3">
                  <a:lumMod val="25000"/>
                </a:schemeClr>
              </a:solidFill>
              <a:latin typeface="Abadi"/>
            </a:endParaRPr>
          </a:p>
          <a:p>
            <a:endParaRPr lang="en-US"/>
          </a:p>
          <a:p>
            <a:r>
              <a:rPr lang="en-US" altLang="en-GB"/>
              <a:t>https://github.com/MatildeCruzz/ibm-projects/blob/14285b7c5839c2f48604c3e3f4d6fd7b0f53b9ff/jupyter-labs-spacex-data-collection-api.ipynb</a:t>
            </a:r>
            <a:endParaRPr lang="en-US" altLang="en-GB"/>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8" name="Picture 7" descr="image (43)"/>
          <p:cNvPicPr>
            <a:picLocks noChangeAspect="1"/>
          </p:cNvPicPr>
          <p:nvPr/>
        </p:nvPicPr>
        <p:blipFill>
          <a:blip r:embed="rId2"/>
          <a:stretch>
            <a:fillRect/>
          </a:stretch>
        </p:blipFill>
        <p:spPr>
          <a:xfrm>
            <a:off x="5833110" y="3115945"/>
            <a:ext cx="5624830" cy="18992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655" y="1792605"/>
            <a:ext cx="4547870" cy="3811270"/>
          </a:xfrm>
          <a:prstGeom prst="rect">
            <a:avLst/>
          </a:prstGeom>
        </p:spPr>
        <p:txBody>
          <a:bodyPr lIns="91440" tIns="45720" rIns="91440" bIns="45720" anchor="t">
            <a:noAutofit/>
          </a:bodyPr>
          <a:lstStyle/>
          <a:p>
            <a:pPr>
              <a:lnSpc>
                <a:spcPct val="100000"/>
              </a:lnSpc>
              <a:spcBef>
                <a:spcPts val="1400"/>
              </a:spcBef>
            </a:pPr>
            <a:r>
              <a:rPr lang="en-US" altLang="en-GB" sz="2200">
                <a:solidFill>
                  <a:schemeClr val="accent3">
                    <a:lumMod val="25000"/>
                  </a:schemeClr>
                </a:solidFill>
                <a:latin typeface="Abadi" panose="020B0604020104020204" pitchFamily="34" charset="0"/>
              </a:rPr>
              <a:t>The data was extracted using BeautifulSoup (BS4) to scrape HTML tables from Wikipedia, which were then converted into pandas DataFrames with standardized and consistent column headers.</a:t>
            </a:r>
            <a:endParaRPr lang="en-US" altLang="en-GB" sz="2200">
              <a:solidFill>
                <a:schemeClr val="accent3">
                  <a:lumMod val="25000"/>
                </a:schemeClr>
              </a:solidFill>
              <a:latin typeface="Abadi" panose="020B0604020104020204" pitchFamily="34" charset="0"/>
            </a:endParaRPr>
          </a:p>
          <a:p>
            <a:pPr>
              <a:lnSpc>
                <a:spcPct val="100000"/>
              </a:lnSpc>
              <a:spcBef>
                <a:spcPts val="1400"/>
              </a:spcBef>
            </a:pPr>
            <a:r>
              <a:rPr lang="en-US" altLang="en-GB" sz="2200">
                <a:solidFill>
                  <a:schemeClr val="accent3">
                    <a:lumMod val="25000"/>
                  </a:schemeClr>
                </a:solidFill>
                <a:latin typeface="Abadi" panose="020B0604020104020204" pitchFamily="34" charset="0"/>
              </a:rPr>
              <a:t>https://github.com/MatildeCruzz/ibm-projects/blob/14285b7c5839c2f48604c3e3f4d6fd7b0f53b9ff/jupyter-labs-webscraping.ipynb</a:t>
            </a:r>
            <a:endParaRPr lang="en-US" altLang="en-GB"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panose="020F0502020204030204"/>
            </a:endParaRPr>
          </a:p>
        </p:txBody>
      </p:sp>
      <p:pic>
        <p:nvPicPr>
          <p:cNvPr id="7" name="Picture 6" descr="image (42)"/>
          <p:cNvPicPr>
            <a:picLocks noChangeAspect="1"/>
          </p:cNvPicPr>
          <p:nvPr/>
        </p:nvPicPr>
        <p:blipFill>
          <a:blip r:embed="rId2"/>
          <a:stretch>
            <a:fillRect/>
          </a:stretch>
        </p:blipFill>
        <p:spPr>
          <a:xfrm>
            <a:off x="5909945" y="2824480"/>
            <a:ext cx="5375910" cy="2334895"/>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8831</Words>
  <Application>WPS Presentation</Application>
  <PresentationFormat>Widescreen</PresentationFormat>
  <Paragraphs>304</Paragraphs>
  <Slides>45</Slides>
  <Notes>4</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45</vt:i4>
      </vt:variant>
    </vt:vector>
  </HeadingPairs>
  <TitlesOfParts>
    <vt:vector size="69"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Calibri</vt:lpstr>
      <vt:lpstr>Microsoft YaHei</vt:lpstr>
      <vt:lpstr>Arial Unicode MS</vt:lpstr>
      <vt:lpstr>Calibri Light</vt:lpstr>
      <vt:lpstr>Calibri</vt:lpstr>
      <vt:lpstr>Agency FB</vt:lpstr>
      <vt:lpstr>Algerian</vt:lpstr>
      <vt:lpstr>Arial Black</vt:lpstr>
      <vt:lpstr>Gadugi</vt:lpstr>
      <vt:lpstr>Tahoma</vt:lpstr>
      <vt:lpstr>Ravie</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Matilde Cruz</cp:lastModifiedBy>
  <cp:revision>199</cp:revision>
  <dcterms:created xsi:type="dcterms:W3CDTF">2021-04-29T18:58:00Z</dcterms:created>
  <dcterms:modified xsi:type="dcterms:W3CDTF">2025-09-06T23:07:59Z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FE7750E0E1124B228D2FD80D4D77C076_12</vt:lpwstr>
  </property>
  <property fmtid="{D5CDD505-2E9C-101B-9397-08002B2CF9AE}" pid="4" name="KSOProductBuildVer">
    <vt:lpwstr>2057-12.2.0.22549</vt:lpwstr>
  </property>
</Properties>
</file>